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67" r:id="rId2"/>
  </p:sldIdLst>
  <p:sldSz cx="9144000" cy="5143500" type="screen16x9"/>
  <p:notesSz cx="6858000" cy="9144000"/>
  <p:embeddedFontLst>
    <p:embeddedFont>
      <p:font typeface="Quicksand" panose="020B0604020202020204" charset="-18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E2"/>
    <a:srgbClr val="113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66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68794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bc156c60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bc156c60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751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body" idx="1"/>
          </p:nvPr>
        </p:nvSpPr>
        <p:spPr>
          <a:xfrm>
            <a:off x="200352" y="352191"/>
            <a:ext cx="4380405" cy="1207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lnSpc>
                <a:spcPct val="100000"/>
              </a:lnSpc>
              <a:spcAft>
                <a:spcPts val="600"/>
              </a:spcAft>
              <a:buSzPts val="935"/>
            </a:pPr>
            <a:r>
              <a:rPr lang="pl-PL" sz="1600" b="1" dirty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rPr>
              <a:t>Epidemia </a:t>
            </a:r>
            <a:r>
              <a:rPr lang="pl-PL" sz="1600" b="1" dirty="0" smtClean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rPr>
              <a:t>SARS-CoV-2 spowolniła rozwój Twojej firmy?</a:t>
            </a:r>
            <a:r>
              <a:rPr lang="en" sz="1600" b="1" dirty="0" smtClean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lang="pl-PL" sz="1600" b="1" dirty="0" smtClean="0">
              <a:solidFill>
                <a:srgbClr val="113A6C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SzPts val="935"/>
            </a:pPr>
            <a:r>
              <a:rPr lang="pl-PL" sz="1600" b="1" dirty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rPr>
              <a:t>Pojawiły się problemy z wypłatą wynagrodzeń dla Twoich pracowników?</a:t>
            </a: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SzPts val="935"/>
            </a:pPr>
            <a:r>
              <a:rPr lang="pl-PL" sz="1600" b="1" dirty="0" smtClean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rPr>
              <a:t>Grozi Ci utrata płynności finansowej?</a:t>
            </a:r>
          </a:p>
        </p:txBody>
      </p:sp>
      <p:grpSp>
        <p:nvGrpSpPr>
          <p:cNvPr id="6" name="Grupa 5"/>
          <p:cNvGrpSpPr/>
          <p:nvPr/>
        </p:nvGrpSpPr>
        <p:grpSpPr>
          <a:xfrm>
            <a:off x="357446" y="2161065"/>
            <a:ext cx="3602481" cy="2677236"/>
            <a:chOff x="5039360" y="504915"/>
            <a:chExt cx="3602481" cy="4294500"/>
          </a:xfrm>
        </p:grpSpPr>
        <p:sp>
          <p:nvSpPr>
            <p:cNvPr id="143" name="Google Shape;143;p18"/>
            <p:cNvSpPr/>
            <p:nvPr/>
          </p:nvSpPr>
          <p:spPr>
            <a:xfrm>
              <a:off x="5039360" y="504915"/>
              <a:ext cx="3602481" cy="4294500"/>
            </a:xfrm>
            <a:prstGeom prst="roundRect">
              <a:avLst>
                <a:gd name="adj" fmla="val 2982"/>
              </a:avLst>
            </a:prstGeom>
            <a:solidFill>
              <a:srgbClr val="FFFFFF"/>
            </a:solidFill>
            <a:ln>
              <a:noFill/>
            </a:ln>
            <a:effectLst>
              <a:outerShdw blurRad="328613" dist="19050" dir="5400000" algn="bl" rotWithShape="0">
                <a:srgbClr val="000000">
                  <a:alpha val="1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8"/>
            <p:cNvSpPr txBox="1"/>
            <p:nvPr/>
          </p:nvSpPr>
          <p:spPr>
            <a:xfrm>
              <a:off x="5287865" y="630737"/>
              <a:ext cx="3343150" cy="6368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>
                <a:lnSpc>
                  <a:spcPct val="115000"/>
                </a:lnSpc>
              </a:pPr>
              <a:r>
                <a:rPr lang="pl-PL" sz="1200" b="1" dirty="0">
                  <a:solidFill>
                    <a:srgbClr val="009DE2"/>
                  </a:solidFill>
                  <a:latin typeface="Quicksand"/>
                  <a:ea typeface="Quicksand"/>
                  <a:cs typeface="Quicksand"/>
                  <a:sym typeface="Quicksand"/>
                </a:rPr>
                <a:t>Produkty adresowane są do firm, które: </a:t>
              </a:r>
            </a:p>
          </p:txBody>
        </p:sp>
        <p:sp>
          <p:nvSpPr>
            <p:cNvPr id="18" name="Google Shape;145;p18"/>
            <p:cNvSpPr txBox="1">
              <a:spLocks/>
            </p:cNvSpPr>
            <p:nvPr/>
          </p:nvSpPr>
          <p:spPr>
            <a:xfrm>
              <a:off x="5923528" y="1267559"/>
              <a:ext cx="2712900" cy="3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Ucierpiały w związku z epidemią spowodowaną rozprzestrzenianiem się wirusa 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SARS-CoV-2</a:t>
              </a:r>
            </a:p>
            <a:p>
              <a:pPr marL="0" indent="0">
                <a:buNone/>
              </a:pPr>
              <a:endParaRPr lang="pl-PL" sz="1000" dirty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marL="0" indent="0">
                <a:buNone/>
              </a:pP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Prowadzą 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działalność minimum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od 24 miesięcy</a:t>
              </a:r>
            </a:p>
            <a:p>
              <a:pPr marL="0" indent="0">
                <a:buNone/>
              </a:pPr>
              <a:endParaRPr lang="pl-PL" sz="1000" dirty="0" smtClean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marL="0" indent="0">
                <a:buNone/>
              </a:pP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Prowadzą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pełną księgowość *</a:t>
              </a:r>
            </a:p>
            <a:p>
              <a:pPr marL="0" indent="0">
                <a:buNone/>
              </a:pPr>
              <a:endParaRPr lang="pl-PL" sz="1000" dirty="0" smtClean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marL="0" indent="0">
                <a:buNone/>
              </a:pP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Ich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przychody za rok 2019 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przekroczyły 4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mln zł * </a:t>
              </a:r>
            </a:p>
            <a:p>
              <a:pPr marL="0" indent="0">
                <a:buNone/>
              </a:pPr>
              <a:endParaRPr lang="pl-PL" sz="1000" dirty="0" smtClean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marL="0" indent="0">
                <a:buNone/>
              </a:pP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Rok 2019 zakończyły dodatnim 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wynikiem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EBITDA 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/>
              </a:r>
              <a:b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</a:b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i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zyskiem 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netto (wynik </a:t>
              </a:r>
              <a:r>
                <a:rPr lang="pl-PL" sz="8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operacyjny + amortyzacja</a:t>
              </a:r>
              <a:r>
                <a:rPr lang="pl-PL" sz="8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rPr>
                <a:t>)</a:t>
              </a:r>
            </a:p>
            <a:p>
              <a:pPr marL="0" indent="0">
                <a:buNone/>
              </a:pPr>
              <a:endParaRPr lang="pl-PL" sz="800" dirty="0">
                <a:solidFill>
                  <a:srgbClr val="113A6C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pic>
          <p:nvPicPr>
            <p:cNvPr id="19" name="Google Shape;248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87941" y="1406111"/>
              <a:ext cx="355226" cy="466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5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502787" y="2006537"/>
              <a:ext cx="304282" cy="404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49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28582" y="2526777"/>
              <a:ext cx="251395" cy="4321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50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523106" y="3141640"/>
              <a:ext cx="284991" cy="3600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52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502787" y="3668364"/>
              <a:ext cx="319884" cy="4103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Grupa 7"/>
          <p:cNvGrpSpPr/>
          <p:nvPr/>
        </p:nvGrpSpPr>
        <p:grpSpPr>
          <a:xfrm>
            <a:off x="4694827" y="352191"/>
            <a:ext cx="3871585" cy="4689799"/>
            <a:chOff x="4694827" y="352191"/>
            <a:chExt cx="3871585" cy="4689799"/>
          </a:xfrm>
        </p:grpSpPr>
        <p:grpSp>
          <p:nvGrpSpPr>
            <p:cNvPr id="7" name="Grupa 6"/>
            <p:cNvGrpSpPr/>
            <p:nvPr/>
          </p:nvGrpSpPr>
          <p:grpSpPr>
            <a:xfrm>
              <a:off x="4694827" y="352191"/>
              <a:ext cx="3871585" cy="4689799"/>
              <a:chOff x="242312" y="2406870"/>
              <a:chExt cx="3871585" cy="4689799"/>
            </a:xfrm>
          </p:grpSpPr>
          <p:sp>
            <p:nvSpPr>
              <p:cNvPr id="28" name="Google Shape;215;p22"/>
              <p:cNvSpPr/>
              <p:nvPr/>
            </p:nvSpPr>
            <p:spPr>
              <a:xfrm>
                <a:off x="242312" y="2406870"/>
                <a:ext cx="3861300" cy="4496899"/>
              </a:xfrm>
              <a:prstGeom prst="roundRect">
                <a:avLst>
                  <a:gd name="adj" fmla="val 2982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328613" dist="19050" dir="5400000" algn="bl" rotWithShape="0">
                  <a:srgbClr val="000000">
                    <a:alpha val="1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17;p22"/>
              <p:cNvSpPr txBox="1">
                <a:spLocks/>
              </p:cNvSpPr>
              <p:nvPr/>
            </p:nvSpPr>
            <p:spPr>
              <a:xfrm>
                <a:off x="787388" y="3826969"/>
                <a:ext cx="3326509" cy="326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Arial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Pożyczka obrotowa na finansowanie deficytu </a:t>
                </a:r>
                <a:b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</a:br>
                <a: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w kapitale obrotowym</a:t>
                </a:r>
              </a:p>
              <a:p>
                <a:pPr marL="0" indent="0">
                  <a:buFont typeface="Arial"/>
                  <a:buNone/>
                </a:pPr>
                <a:endParaRPr lang="pl-PL" sz="1000" b="1" dirty="0" smtClean="0">
                  <a:solidFill>
                    <a:srgbClr val="009DE2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marL="0" indent="0">
                  <a:buFont typeface="Arial"/>
                  <a:buNone/>
                </a:pPr>
                <a: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Pożyczka obrotowa finansująca wypłatę wynagrodzeń</a:t>
                </a:r>
              </a:p>
              <a:p>
                <a:pPr marL="0" indent="0">
                  <a:buClr>
                    <a:schemeClr val="dk1"/>
                  </a:buClr>
                  <a:buSzPts val="1100"/>
                  <a:buFont typeface="Arial"/>
                  <a:buNone/>
                </a:pPr>
                <a:endParaRPr lang="pl-PL" sz="10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marL="0" indent="0"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Leasing operacyjny z karencją w spłacie</a:t>
                </a:r>
              </a:p>
              <a:p>
                <a:pPr marL="0" indent="0">
                  <a:buFont typeface="Arial"/>
                  <a:buNone/>
                </a:pPr>
                <a:r>
                  <a:rPr lang="pl-PL" sz="1000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(refinansowanie środków transportu ciężkiego)</a:t>
                </a:r>
              </a:p>
              <a:p>
                <a:pPr marL="0" indent="0">
                  <a:buClr>
                    <a:schemeClr val="dk1"/>
                  </a:buClr>
                  <a:buSzPts val="1100"/>
                  <a:buFont typeface="Arial"/>
                  <a:buNone/>
                </a:pPr>
                <a:endParaRPr lang="pl-PL" sz="10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marL="0" indent="0">
                  <a:buFont typeface="Arial"/>
                  <a:buNone/>
                </a:pPr>
                <a: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Leasing #Maszyneria</a:t>
                </a:r>
                <a:r>
                  <a:rPr lang="pl-PL" sz="1000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/>
                </a:r>
                <a:br>
                  <a:rPr lang="pl-PL" sz="1000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</a:br>
                <a:r>
                  <a:rPr lang="pl-PL" sz="1000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(zwrotny i odtworzeniowy)</a:t>
                </a:r>
              </a:p>
              <a:p>
                <a:pPr marL="0" indent="0">
                  <a:buClr>
                    <a:schemeClr val="dk1"/>
                  </a:buClr>
                  <a:buSzPts val="1100"/>
                  <a:buFont typeface="Arial"/>
                  <a:buNone/>
                </a:pPr>
                <a:endParaRPr lang="pl-PL" sz="1000" dirty="0" smtClean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  <a:p>
                <a:pPr marL="0" indent="0"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Pożyczka na spłatę rat leasingowych </a:t>
                </a:r>
                <a:br>
                  <a:rPr lang="pl-PL" sz="10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</a:br>
                <a:r>
                  <a:rPr lang="pl-PL" sz="1000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(Program wsparcia dla sektora autobusowych przewozów pasażerskich)</a:t>
                </a:r>
              </a:p>
              <a:p>
                <a:pPr marL="0" indent="0">
                  <a:buFont typeface="Arial"/>
                  <a:buNone/>
                </a:pPr>
                <a:endParaRPr lang="pl-PL" sz="1000" dirty="0">
                  <a:solidFill>
                    <a:srgbClr val="113A6C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30" name="Google Shape;218;p22"/>
              <p:cNvSpPr txBox="1"/>
              <p:nvPr/>
            </p:nvSpPr>
            <p:spPr>
              <a:xfrm>
                <a:off x="563611" y="2702249"/>
                <a:ext cx="3218701" cy="963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pl-PL" sz="1100" b="1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W </a:t>
                </a:r>
                <a:r>
                  <a:rPr lang="pl-PL" sz="1100" b="1" dirty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ofercie Agencji Rozwoju Przemysłu S.A., </a:t>
                </a:r>
                <a:r>
                  <a:rPr lang="pl-PL" sz="1100" b="1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/>
                </a:r>
                <a:br>
                  <a:rPr lang="pl-PL" sz="1100" b="1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</a:br>
                <a:r>
                  <a:rPr lang="pl-PL" sz="1100" b="1" dirty="0" smtClean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w </a:t>
                </a:r>
                <a:r>
                  <a:rPr lang="pl-PL" sz="1100" b="1" dirty="0">
                    <a:solidFill>
                      <a:srgbClr val="009DE2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ramach Tarczy Antykryzysowej</a:t>
                </a:r>
                <a:r>
                  <a:rPr lang="pl-PL" sz="1100" b="1" dirty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, </a:t>
                </a:r>
                <a:r>
                  <a:rPr lang="pl-PL" sz="1100" b="1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znajduje się </a:t>
                </a:r>
                <a:r>
                  <a:rPr lang="pl-PL" sz="1100" b="1" dirty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szereg instrumentów </a:t>
                </a:r>
                <a:r>
                  <a:rPr lang="pl-PL" sz="1100" b="1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finansowych</a:t>
                </a:r>
                <a:r>
                  <a:rPr lang="pl-PL" sz="1100" b="1" dirty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, które pomogą Twojej </a:t>
                </a:r>
                <a:r>
                  <a:rPr lang="pl-PL" sz="1100" b="1" dirty="0" smtClean="0">
                    <a:solidFill>
                      <a:srgbClr val="113A6C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firmie przywrócić stabilność:</a:t>
                </a:r>
                <a:endParaRPr sz="1600" b="1" dirty="0">
                  <a:solidFill>
                    <a:srgbClr val="009DE2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</p:grpSp>
        <p:sp>
          <p:nvSpPr>
            <p:cNvPr id="31" name="Google Shape;220;p22"/>
            <p:cNvSpPr/>
            <p:nvPr/>
          </p:nvSpPr>
          <p:spPr>
            <a:xfrm>
              <a:off x="5124447" y="1906259"/>
              <a:ext cx="84600" cy="846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0;p22"/>
            <p:cNvSpPr/>
            <p:nvPr/>
          </p:nvSpPr>
          <p:spPr>
            <a:xfrm>
              <a:off x="5124447" y="2453974"/>
              <a:ext cx="84600" cy="846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0;p22"/>
            <p:cNvSpPr/>
            <p:nvPr/>
          </p:nvSpPr>
          <p:spPr>
            <a:xfrm>
              <a:off x="5124447" y="2957296"/>
              <a:ext cx="84600" cy="846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0;p22"/>
            <p:cNvSpPr/>
            <p:nvPr/>
          </p:nvSpPr>
          <p:spPr>
            <a:xfrm>
              <a:off x="5124447" y="3499683"/>
              <a:ext cx="84600" cy="846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0;p22"/>
            <p:cNvSpPr/>
            <p:nvPr/>
          </p:nvSpPr>
          <p:spPr>
            <a:xfrm>
              <a:off x="5124447" y="4048263"/>
              <a:ext cx="84600" cy="84600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4" name="Google Shape;154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3113" y="4889"/>
            <a:ext cx="1271075" cy="796702"/>
          </a:xfrm>
          <a:prstGeom prst="rect">
            <a:avLst/>
          </a:prstGeom>
          <a:noFill/>
          <a:ln>
            <a:noFill/>
          </a:ln>
          <a:effectLst>
            <a:outerShdw blurRad="342900" dist="19050" dir="5400000" algn="bl" rotWithShape="0">
              <a:srgbClr val="000000">
                <a:alpha val="12000"/>
              </a:srgbClr>
            </a:outerShdw>
          </a:effectLst>
        </p:spPr>
      </p:pic>
      <p:sp>
        <p:nvSpPr>
          <p:cNvPr id="44" name="Google Shape;234;p23"/>
          <p:cNvSpPr txBox="1">
            <a:spLocks/>
          </p:cNvSpPr>
          <p:nvPr/>
        </p:nvSpPr>
        <p:spPr>
          <a:xfrm>
            <a:off x="726365" y="4603746"/>
            <a:ext cx="2864645" cy="29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SzPts val="935"/>
              <a:buFont typeface="Arial"/>
              <a:buNone/>
            </a:pPr>
            <a:r>
              <a:rPr lang="pl-PL" sz="500" smtClean="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rPr>
              <a:t>* nie dotyczy Programu wsparcia  dla sektora autobusowych przewozów pasażerskich </a:t>
            </a:r>
            <a:endParaRPr lang="pl-PL" sz="500" dirty="0">
              <a:solidFill>
                <a:schemeClr val="accent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32642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89</Words>
  <Application>Microsoft Office PowerPoint</Application>
  <PresentationFormat>Pokaz na ekranie (16:9)</PresentationFormat>
  <Paragraphs>25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Quicksand</vt:lpstr>
      <vt:lpstr>Arial</vt:lpstr>
      <vt:lpstr>Simple Light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Instrumenty finansowe ARP</dc:title>
  <dc:creator>Kruszewska Monika</dc:creator>
  <cp:lastModifiedBy>Kruszewska Monika</cp:lastModifiedBy>
  <cp:revision>33</cp:revision>
  <dcterms:modified xsi:type="dcterms:W3CDTF">2021-02-24T10:06:26Z</dcterms:modified>
</cp:coreProperties>
</file>